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6" r:id="rId3"/>
    <p:sldId id="348" r:id="rId4"/>
    <p:sldId id="308" r:id="rId5"/>
    <p:sldId id="350" r:id="rId6"/>
    <p:sldId id="352" r:id="rId7"/>
    <p:sldId id="354" r:id="rId8"/>
    <p:sldId id="353" r:id="rId9"/>
    <p:sldId id="356" r:id="rId10"/>
    <p:sldId id="311" r:id="rId11"/>
    <p:sldId id="357" r:id="rId12"/>
    <p:sldId id="309" r:id="rId13"/>
    <p:sldId id="358" r:id="rId14"/>
    <p:sldId id="313" r:id="rId15"/>
    <p:sldId id="315" r:id="rId16"/>
    <p:sldId id="3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1"/>
    <a:srgbClr val="800000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8" autoAdjust="0"/>
    <p:restoredTop sz="94785" autoAdjust="0"/>
  </p:normalViewPr>
  <p:slideViewPr>
    <p:cSldViewPr>
      <p:cViewPr varScale="1">
        <p:scale>
          <a:sx n="79" d="100"/>
          <a:sy n="79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190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94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0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86AC-E2F2-4ECE-8E00-0FE98E558313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0412-9BD4-469D-9C30-8CE3AC2092FA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D077-5149-4DBA-8EB7-51162ACF60F2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DDCB-C178-4EFA-88D3-1A75FDBD0ADE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5059-622E-41B6-9DC6-D832AE02E450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F019-C9C1-4C23-9535-D2BE4B7E3454}" type="datetime1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EC59-B4EB-48AE-9850-1EF8A6E06538}" type="datetime1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552D-65A3-41F5-97EC-8C509714D2E3}" type="datetime1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9452-5FB6-4163-A6A9-383A2BDD0D71}" type="datetime1">
              <a:rPr lang="en-US" smtClean="0"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60A33-CDBE-4C4A-9244-4261B570E6D2}" type="datetime1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56D4-4334-47AB-8A44-BC067DA9515F}" type="datetime1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5D43B-910B-4E7B-9539-EDC15F27E243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Chapter 4. Probability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260068"/>
            <a:ext cx="5616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http://mikeess-trip.blogspot.com/2011/06/gambling.html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00">
            <a:off x="2482294" y="1110664"/>
            <a:ext cx="3733800" cy="506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4.2: An Introduction to Probability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dirty="0" smtClean="0"/>
              <a:t>Be able to state what probability is in layman’s terms.</a:t>
            </a:r>
          </a:p>
          <a:p>
            <a:r>
              <a:rPr lang="en-US" dirty="0" smtClean="0"/>
              <a:t>Be able to state and apply the properties and rules of probability.</a:t>
            </a:r>
          </a:p>
          <a:p>
            <a:r>
              <a:rPr lang="en-US" dirty="0" smtClean="0"/>
              <a:t>Be able to determine what type of probability is given in a certain situation.</a:t>
            </a:r>
          </a:p>
          <a:p>
            <a:r>
              <a:rPr lang="en-US" dirty="0" smtClean="0"/>
              <a:t>Be able to assign probabilities assuming an equally likelihood assumption.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9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Given an experiment, some events are more likely to occur than others.</a:t>
            </a:r>
          </a:p>
          <a:p>
            <a:r>
              <a:rPr lang="en-US" altLang="en-US" dirty="0"/>
              <a:t>For an event </a:t>
            </a:r>
            <a:r>
              <a:rPr lang="en-US" altLang="en-US" i="1" dirty="0"/>
              <a:t>A</a:t>
            </a:r>
            <a:r>
              <a:rPr lang="en-US" altLang="en-US" dirty="0"/>
              <a:t>, assign a number that conveys the </a:t>
            </a:r>
            <a:r>
              <a:rPr lang="en-US" altLang="en-US" i="1" dirty="0"/>
              <a:t>likelihood of occurrence</a:t>
            </a:r>
            <a:r>
              <a:rPr lang="en-US" altLang="en-US" dirty="0" smtClean="0"/>
              <a:t>. This is called the </a:t>
            </a:r>
            <a:r>
              <a:rPr lang="en-US" altLang="en-US" dirty="0" smtClean="0">
                <a:solidFill>
                  <a:srgbClr val="C00000"/>
                </a:solidFill>
              </a:rPr>
              <a:t>probability of A </a:t>
            </a:r>
            <a:r>
              <a:rPr lang="en-US" altLang="en-US" dirty="0" smtClean="0"/>
              <a:t>or P(A)</a:t>
            </a:r>
            <a:endParaRPr lang="en-US" altLang="en-US" dirty="0"/>
          </a:p>
          <a:p>
            <a:r>
              <a:rPr lang="en-US" altLang="en-US" dirty="0" smtClean="0"/>
              <a:t>When </a:t>
            </a:r>
            <a:r>
              <a:rPr lang="en-US" altLang="en-US" dirty="0"/>
              <a:t>an experiment is conducted, only one outcome can </a:t>
            </a:r>
            <a:r>
              <a:rPr lang="en-US" altLang="en-US" dirty="0" smtClean="0"/>
              <a:t>occur.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4800" y="296805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000000"/>
                    </a:solidFill>
                  </a:rPr>
                  <a:t>The </a:t>
                </a:r>
                <a:r>
                  <a:rPr lang="en-US" b="1" dirty="0">
                    <a:solidFill>
                      <a:srgbClr val="800000"/>
                    </a:solidFill>
                  </a:rPr>
                  <a:t>probability</a:t>
                </a:r>
                <a:r>
                  <a:rPr lang="en-US" dirty="0">
                    <a:solidFill>
                      <a:srgbClr val="800000"/>
                    </a:solidFill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</a:rPr>
                  <a:t>of any outcome of a chance process is the proportion of times the outcome would occur in a very long series of repetitions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r>
                  <a:rPr lang="en-US" dirty="0" smtClean="0">
                    <a:solidFill>
                      <a:srgbClr val="000000"/>
                    </a:solidFill>
                  </a:rPr>
                  <a:t>This can be written as (frequentist interpretation)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unc>
                        <m:func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Bayesian probability belongs to the category of evidential probabilities; to evaluate the probability of a hypothesis, the Bayesian </a:t>
            </a:r>
            <a:r>
              <a:rPr lang="en-US" dirty="0" err="1"/>
              <a:t>probabilist</a:t>
            </a:r>
            <a:r>
              <a:rPr lang="en-US" dirty="0"/>
              <a:t> specifies some </a:t>
            </a:r>
            <a:r>
              <a:rPr lang="en-US" dirty="0">
                <a:solidFill>
                  <a:srgbClr val="C00000"/>
                </a:solidFill>
              </a:rPr>
              <a:t>prior probability</a:t>
            </a:r>
            <a:r>
              <a:rPr lang="en-US" dirty="0"/>
              <a:t>, which is then updated in </a:t>
            </a:r>
            <a:r>
              <a:rPr lang="en-US" dirty="0" smtClean="0"/>
              <a:t>the </a:t>
            </a:r>
            <a:r>
              <a:rPr lang="en-US" dirty="0"/>
              <a:t>light of new, </a:t>
            </a:r>
            <a:r>
              <a:rPr lang="en-US" dirty="0">
                <a:solidFill>
                  <a:srgbClr val="C00000"/>
                </a:solidFill>
              </a:rPr>
              <a:t>relevant data</a:t>
            </a:r>
            <a:r>
              <a:rPr lang="en-US" dirty="0"/>
              <a:t> (</a:t>
            </a:r>
            <a:r>
              <a:rPr lang="en-US" dirty="0" smtClean="0"/>
              <a:t>evidence).</a:t>
            </a:r>
            <a:r>
              <a:rPr lang="en-US" baseline="30000" dirty="0"/>
              <a:t> </a:t>
            </a:r>
            <a:r>
              <a:rPr lang="en-US" baseline="30000" dirty="0" smtClean="0"/>
              <a:t>–</a:t>
            </a:r>
            <a:r>
              <a:rPr lang="en-US" dirty="0" smtClean="0"/>
              <a:t> Wikipedia</a:t>
            </a:r>
          </a:p>
          <a:p>
            <a:pPr marL="0" indent="0">
              <a:buNone/>
            </a:pPr>
            <a:r>
              <a:rPr lang="en-US" dirty="0"/>
              <a:t>https://en.wikipedia.org/wiki/Bayesian_probability#Bayesian_methodology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Probability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21275"/>
              </a:xfrm>
            </p:spPr>
            <p:txBody>
              <a:bodyPr>
                <a:normAutofit/>
              </a:bodyPr>
              <a:lstStyle/>
              <a:p>
                <a:pPr marL="404813" indent="-404813">
                  <a:buNone/>
                </a:pPr>
                <a:r>
                  <a:rPr lang="en-US" altLang="en-US" b="1" dirty="0" smtClean="0"/>
                  <a:t>1</a:t>
                </a:r>
                <a:r>
                  <a:rPr lang="en-US" altLang="en-US" b="1" dirty="0"/>
                  <a:t>.</a:t>
                </a:r>
                <a:r>
                  <a:rPr lang="en-US" altLang="en-US" dirty="0"/>
                  <a:t> </a:t>
                </a:r>
                <a:r>
                  <a:rPr lang="en-US" altLang="en-US" dirty="0" smtClean="0"/>
                  <a:t>For any event A, 0 </a:t>
                </a:r>
                <a:r>
                  <a:rPr lang="en-US" altLang="en-US" dirty="0"/>
                  <a:t>≤ </a:t>
                </a:r>
                <a:r>
                  <a:rPr lang="en-US" altLang="en-US" i="1" dirty="0"/>
                  <a:t>P</a:t>
                </a:r>
                <a:r>
                  <a:rPr lang="en-US" altLang="en-US" dirty="0"/>
                  <a:t>(</a:t>
                </a:r>
                <a:r>
                  <a:rPr lang="en-US" altLang="en-US" i="1" dirty="0"/>
                  <a:t>A</a:t>
                </a:r>
                <a:r>
                  <a:rPr lang="en-US" altLang="en-US" dirty="0"/>
                  <a:t>) ≤ 1.</a:t>
                </a:r>
              </a:p>
              <a:p>
                <a:pPr marL="404813" indent="-404813">
                  <a:buNone/>
                </a:pPr>
                <a:r>
                  <a:rPr lang="en-US" altLang="en-US" b="1" dirty="0"/>
                  <a:t>2</a:t>
                </a:r>
                <a:r>
                  <a:rPr lang="en-US" altLang="en-US" b="1" dirty="0" smtClean="0"/>
                  <a:t>. </a:t>
                </a:r>
                <a:r>
                  <a:rPr lang="en-US" altLang="en-US" dirty="0" smtClean="0"/>
                  <a:t>If </a:t>
                </a:r>
                <a:r>
                  <a:rPr lang="en-US" altLang="en-US" dirty="0" smtClean="0">
                    <a:sym typeface="Symbol" panose="05050102010706020507" pitchFamily="18" charset="2"/>
                  </a:rPr>
                  <a:t> is an outcome in event A, then</a:t>
                </a:r>
              </a:p>
              <a:p>
                <a:pPr marL="404813" indent="-404813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𝑃</m:t>
                      </m:r>
                      <m:d>
                        <m:d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𝐴</m:t>
                          </m:r>
                        </m:e>
                      </m:d>
                      <m:r>
                        <a:rPr lang="en-US" altLang="en-US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altLang="en-US" b="1" dirty="0" smtClean="0"/>
              </a:p>
              <a:p>
                <a:pPr marL="404813" indent="-404813">
                  <a:buNone/>
                </a:pPr>
                <a:r>
                  <a:rPr lang="en-US" altLang="en-US" b="1" dirty="0" smtClean="0"/>
                  <a:t>3.</a:t>
                </a:r>
                <a:r>
                  <a:rPr lang="en-US" altLang="en-US" dirty="0" smtClean="0"/>
                  <a:t> </a:t>
                </a:r>
                <a:r>
                  <a:rPr lang="en-US" altLang="en-US" i="1" dirty="0" smtClean="0"/>
                  <a:t>P</a:t>
                </a:r>
                <a:r>
                  <a:rPr lang="en-US" altLang="en-US" dirty="0" smtClean="0"/>
                  <a:t>(</a:t>
                </a:r>
                <a:r>
                  <a:rPr lang="en-US" altLang="en-US" i="1" dirty="0" smtClean="0"/>
                  <a:t>S</a:t>
                </a:r>
                <a:r>
                  <a:rPr lang="en-US" altLang="en-US" dirty="0"/>
                  <a:t>) = 1.</a:t>
                </a:r>
              </a:p>
              <a:p>
                <a:pPr marL="404813" indent="-404813">
                  <a:buNone/>
                </a:pPr>
                <a:r>
                  <a:rPr lang="en-US" altLang="en-US" b="1" dirty="0" smtClean="0"/>
                  <a:t>4</a:t>
                </a:r>
                <a:r>
                  <a:rPr lang="en-US" altLang="en-US" b="1" dirty="0"/>
                  <a:t>:</a:t>
                </a:r>
                <a:r>
                  <a:rPr lang="en-US" altLang="en-US" b="1" i="1" dirty="0"/>
                  <a:t> </a:t>
                </a:r>
                <a:r>
                  <a:rPr lang="en-US" altLang="en-US" dirty="0" smtClean="0"/>
                  <a:t>P({}) = 0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21275"/>
              </a:xfrm>
              <a:blipFill rotWithShape="0">
                <a:blip r:embed="rId2"/>
                <a:stretch>
                  <a:fillRect l="-1852" t="-1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1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Probabilities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Subjective</a:t>
                </a:r>
              </a:p>
              <a:p>
                <a:r>
                  <a:rPr lang="en-US" dirty="0" smtClean="0"/>
                  <a:t>Empirical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𝑡h𝑎𝑡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𝑜𝑐𝑐𝑢𝑟𝑠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Theoretical (equally likely)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𝑜𝑢𝑡𝑐𝑜𝑚𝑒𝑠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𝑜𝑓𝑜𝑢𝑡𝑐𝑜𝑚𝑒𝑠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Complement Rule</a:t>
            </a:r>
          </a:p>
          <a:p>
            <a:pPr lvl="1"/>
            <a:r>
              <a:rPr lang="en-US" sz="3200" dirty="0" smtClean="0"/>
              <a:t>For any event A, P(A’) = 1 – P(A)</a:t>
            </a:r>
          </a:p>
          <a:p>
            <a:r>
              <a:rPr lang="en-US" dirty="0" smtClean="0"/>
              <a:t>General addition rule</a:t>
            </a:r>
          </a:p>
          <a:p>
            <a:pPr lvl="1"/>
            <a:r>
              <a:rPr lang="en-US" sz="3200" dirty="0" smtClean="0"/>
              <a:t>For any two events A and B, </a:t>
            </a:r>
          </a:p>
          <a:p>
            <a:pPr marL="457200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P(A U B) = P(A) + P(B) – P(A ∩ B)</a:t>
            </a:r>
          </a:p>
          <a:p>
            <a:r>
              <a:rPr lang="en-US" dirty="0" smtClean="0"/>
              <a:t>Additional rule – Disjoint</a:t>
            </a:r>
          </a:p>
          <a:p>
            <a:pPr lvl="1"/>
            <a:r>
              <a:rPr lang="en-US" sz="3200" dirty="0" smtClean="0"/>
              <a:t>For any two disjoint events A and B, </a:t>
            </a:r>
          </a:p>
          <a:p>
            <a:pPr marL="457200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P(A U B) = P(A) + P(B)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8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14"/>
            <a:ext cx="8229600" cy="1143000"/>
          </a:xfrm>
        </p:spPr>
        <p:txBody>
          <a:bodyPr/>
          <a:lstStyle/>
          <a:p>
            <a:r>
              <a:rPr lang="en-US" dirty="0" smtClean="0"/>
              <a:t>Uses of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0214"/>
            <a:ext cx="8229600" cy="554126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Gambling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Business</a:t>
            </a:r>
          </a:p>
          <a:p>
            <a:pPr lvl="1">
              <a:spcBef>
                <a:spcPts val="0"/>
              </a:spcBef>
            </a:pPr>
            <a:r>
              <a:rPr lang="en-US" sz="3200" dirty="0" smtClean="0"/>
              <a:t>Product preferences of consumers</a:t>
            </a:r>
          </a:p>
          <a:p>
            <a:pPr lvl="1">
              <a:spcBef>
                <a:spcPts val="0"/>
              </a:spcBef>
            </a:pPr>
            <a:r>
              <a:rPr lang="en-US" sz="3200" dirty="0" smtClean="0"/>
              <a:t>Rate of returns on investments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Engineering</a:t>
            </a:r>
          </a:p>
          <a:p>
            <a:pPr lvl="1">
              <a:spcBef>
                <a:spcPts val="0"/>
              </a:spcBef>
            </a:pPr>
            <a:r>
              <a:rPr lang="en-US" sz="3200" dirty="0" smtClean="0"/>
              <a:t>Defective parts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Physical Sciences</a:t>
            </a:r>
          </a:p>
          <a:p>
            <a:pPr lvl="1">
              <a:spcBef>
                <a:spcPts val="0"/>
              </a:spcBef>
            </a:pPr>
            <a:r>
              <a:rPr lang="en-US" sz="3200" dirty="0" smtClean="0"/>
              <a:t>Locations of electrons in an atom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Computer Science</a:t>
            </a:r>
          </a:p>
          <a:p>
            <a:pPr lvl="1">
              <a:spcBef>
                <a:spcPts val="0"/>
              </a:spcBef>
            </a:pPr>
            <a:r>
              <a:rPr lang="en-US" sz="3200" dirty="0" smtClean="0"/>
              <a:t>Flow of traffic or communications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5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4.1: Experiments, Sample Spaces, and Events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dirty="0" smtClean="0"/>
              <a:t>Be able to determine if an activity is an (random) experiment.</a:t>
            </a:r>
          </a:p>
          <a:p>
            <a:r>
              <a:rPr lang="en-US" dirty="0"/>
              <a:t>Be able to determine the </a:t>
            </a:r>
            <a:r>
              <a:rPr lang="en-US" dirty="0" smtClean="0"/>
              <a:t>outcomes and sample </a:t>
            </a:r>
            <a:r>
              <a:rPr lang="en-US" dirty="0"/>
              <a:t>space for a specific experiment.</a:t>
            </a:r>
          </a:p>
          <a:p>
            <a:r>
              <a:rPr lang="en-US" dirty="0" smtClean="0"/>
              <a:t>Be </a:t>
            </a:r>
            <a:r>
              <a:rPr lang="en-US" dirty="0"/>
              <a:t>able to draw a tree diagram.</a:t>
            </a:r>
          </a:p>
          <a:p>
            <a:r>
              <a:rPr lang="en-US" dirty="0" smtClean="0"/>
              <a:t>Be able to define and event and simple event.</a:t>
            </a:r>
          </a:p>
          <a:p>
            <a:r>
              <a:rPr lang="en-US" dirty="0" smtClean="0"/>
              <a:t>Given a sample space, be able to determine the complement, union (or), intersection (and) of event(s).</a:t>
            </a:r>
          </a:p>
          <a:p>
            <a:r>
              <a:rPr lang="en-US" dirty="0" smtClean="0"/>
              <a:t>Be able to determine if two events are disjoint.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(random) </a:t>
            </a:r>
            <a:r>
              <a:rPr lang="en-US" altLang="en-US" dirty="0">
                <a:solidFill>
                  <a:srgbClr val="C00000"/>
                </a:solidFill>
              </a:rPr>
              <a:t>experiment</a:t>
            </a:r>
            <a:r>
              <a:rPr lang="en-US" altLang="en-US" dirty="0"/>
              <a:t> is an activity in which there are at least two possible outcomes and the result of the activity cannot be predicted with absolute certainty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An </a:t>
            </a:r>
            <a:r>
              <a:rPr lang="en-US" altLang="en-US" dirty="0" smtClean="0">
                <a:solidFill>
                  <a:srgbClr val="C00000"/>
                </a:solidFill>
              </a:rPr>
              <a:t>outcome</a:t>
            </a:r>
            <a:r>
              <a:rPr lang="en-US" altLang="en-US" dirty="0" smtClean="0"/>
              <a:t> is the result of an experiment.</a:t>
            </a:r>
          </a:p>
          <a:p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rgbClr val="C00000"/>
                </a:solidFill>
              </a:rPr>
              <a:t>trial</a:t>
            </a:r>
            <a:r>
              <a:rPr lang="en-US" altLang="en-US" dirty="0" smtClean="0"/>
              <a:t> is when you do the experiment one time.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3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Number of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many possible outcomes are there for 3 </a:t>
            </a:r>
            <a:r>
              <a:rPr lang="en-US" dirty="0" smtClean="0"/>
              <a:t>cars to go either straight or make a right turn at an intersection?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730065" y="3852516"/>
            <a:ext cx="1371600" cy="914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30065" y="4766916"/>
            <a:ext cx="137160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352800" y="3272955"/>
            <a:ext cx="1066800" cy="533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52800" y="3806355"/>
            <a:ext cx="1066800" cy="4256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406465" y="5012992"/>
            <a:ext cx="1066800" cy="4572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06465" y="5470192"/>
            <a:ext cx="990600" cy="533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62391" y="404885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</a:p>
        </p:txBody>
      </p:sp>
      <p:sp>
        <p:nvSpPr>
          <p:cNvPr id="13" name="Content Placeholder 17"/>
          <p:cNvSpPr txBox="1">
            <a:spLocks/>
          </p:cNvSpPr>
          <p:nvPr/>
        </p:nvSpPr>
        <p:spPr>
          <a:xfrm>
            <a:off x="2043155" y="5159584"/>
            <a:ext cx="309700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1800" smtClean="0"/>
              <a:t>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3623192" y="487541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54861" y="57126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29000" y="323164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3696" y="395695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R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800600" y="2863072"/>
            <a:ext cx="1146810" cy="3570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00600" y="3220148"/>
            <a:ext cx="1085850" cy="2757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75088" y="279510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49541" y="32820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4800600" y="3893912"/>
            <a:ext cx="1146810" cy="3570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4250988"/>
            <a:ext cx="1146810" cy="1904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75088" y="378454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96858" y="42726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4839025" y="4773359"/>
            <a:ext cx="1158240" cy="216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39025" y="4989830"/>
            <a:ext cx="1085850" cy="2757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009014" y="461451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87966" y="505176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4831405" y="5714487"/>
            <a:ext cx="1146810" cy="3570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31405" y="6071563"/>
            <a:ext cx="1085850" cy="2757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05893" y="560511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80346" y="613349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05374" y="362988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95221" y="531198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endParaRPr lang="en-US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430227" y="3045781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389051" y="5871745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RR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435183" y="4790252"/>
            <a:ext cx="412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R</a:t>
            </a:r>
            <a:r>
              <a:rPr lang="en-US" dirty="0" smtClean="0">
                <a:solidFill>
                  <a:srgbClr val="00B0F0"/>
                </a:solidFill>
              </a:rPr>
              <a:t>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386339" y="403064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947735" y="6209454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916396" y="5519408"/>
            <a:ext cx="537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902057" y="5086945"/>
            <a:ext cx="537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RSR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951799" y="4577858"/>
            <a:ext cx="518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84177" y="4235761"/>
            <a:ext cx="540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943600" y="3700913"/>
            <a:ext cx="518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886450" y="3326438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SSR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54413" y="2667000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SSS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7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Tree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 more than 2 </a:t>
            </a:r>
            <a:r>
              <a:rPr lang="en-US" dirty="0" smtClean="0"/>
              <a:t>cars </a:t>
            </a:r>
            <a:r>
              <a:rPr lang="en-US" dirty="0" smtClean="0"/>
              <a:t>are allowed to make the right </a:t>
            </a:r>
            <a:r>
              <a:rPr lang="en-US" dirty="0" smtClean="0"/>
              <a:t>turn in a row.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730065" y="3852516"/>
            <a:ext cx="1371600" cy="914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30065" y="4766916"/>
            <a:ext cx="137160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352800" y="3272955"/>
            <a:ext cx="1066800" cy="533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52800" y="3806355"/>
            <a:ext cx="1066800" cy="4256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406465" y="5012992"/>
            <a:ext cx="1066800" cy="4572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06465" y="5470192"/>
            <a:ext cx="990600" cy="533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62391" y="404885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</a:p>
        </p:txBody>
      </p:sp>
      <p:sp>
        <p:nvSpPr>
          <p:cNvPr id="13" name="Content Placeholder 17"/>
          <p:cNvSpPr txBox="1">
            <a:spLocks/>
          </p:cNvSpPr>
          <p:nvPr/>
        </p:nvSpPr>
        <p:spPr>
          <a:xfrm>
            <a:off x="2043155" y="5159584"/>
            <a:ext cx="309700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1800" smtClean="0"/>
              <a:t>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3623192" y="487541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54861" y="57126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29000" y="323164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3696" y="395695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R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800600" y="2863072"/>
            <a:ext cx="1146810" cy="3570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00600" y="3220148"/>
            <a:ext cx="1085850" cy="2757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75088" y="279510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49541" y="32820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4800600" y="3893912"/>
            <a:ext cx="1146810" cy="3570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4250988"/>
            <a:ext cx="1146810" cy="1904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75088" y="378454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96858" y="42726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4839025" y="4773359"/>
            <a:ext cx="1158240" cy="216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39025" y="4989830"/>
            <a:ext cx="1085850" cy="2757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009014" y="461451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87966" y="505176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4831405" y="5714487"/>
            <a:ext cx="1146810" cy="3570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05893" y="560511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05374" y="362988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95221" y="531198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endParaRPr lang="en-US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430227" y="3045781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389051" y="5871745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RR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435183" y="4790252"/>
            <a:ext cx="412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R</a:t>
            </a:r>
            <a:r>
              <a:rPr lang="en-US" dirty="0" smtClean="0">
                <a:solidFill>
                  <a:srgbClr val="00B0F0"/>
                </a:solidFill>
              </a:rPr>
              <a:t>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386339" y="403064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916396" y="5519408"/>
            <a:ext cx="537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902057" y="5086945"/>
            <a:ext cx="537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RSR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951799" y="4577858"/>
            <a:ext cx="518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84177" y="4235761"/>
            <a:ext cx="540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943600" y="3700913"/>
            <a:ext cx="518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886450" y="3326438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SSR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54413" y="2667000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SSS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0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>
                <a:solidFill>
                  <a:srgbClr val="C00000"/>
                </a:solidFill>
              </a:rPr>
              <a:t>sample space </a:t>
            </a:r>
            <a:r>
              <a:rPr lang="en-US" altLang="en-US" dirty="0"/>
              <a:t>associated with an experiment is a listing of all the possible </a:t>
            </a:r>
            <a:r>
              <a:rPr lang="en-US" altLang="en-US" dirty="0" smtClean="0"/>
              <a:t>outcomes.</a:t>
            </a:r>
          </a:p>
          <a:p>
            <a:pPr marL="0" indent="693738">
              <a:buNone/>
            </a:pPr>
            <a:r>
              <a:rPr lang="en-US" altLang="en-US" dirty="0" smtClean="0"/>
              <a:t>It is indicated by a </a:t>
            </a:r>
            <a:r>
              <a:rPr lang="en-US" altLang="en-US" i="1" dirty="0" smtClean="0"/>
              <a:t>S</a:t>
            </a:r>
            <a:r>
              <a:rPr lang="en-US" altLang="en-US" dirty="0" smtClean="0"/>
              <a:t> or </a:t>
            </a:r>
            <a:r>
              <a:rPr lang="en-US" altLang="en-US" dirty="0" smtClean="0">
                <a:sym typeface="Symbol" panose="05050102010706020507" pitchFamily="18" charset="2"/>
              </a:rPr>
              <a:t>.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7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An </a:t>
            </a:r>
            <a:r>
              <a:rPr lang="en-US" altLang="en-US" dirty="0">
                <a:solidFill>
                  <a:srgbClr val="C00000"/>
                </a:solidFill>
              </a:rPr>
              <a:t>event</a:t>
            </a:r>
            <a:r>
              <a:rPr lang="en-US" altLang="en-US" dirty="0"/>
              <a:t> is any collection </a:t>
            </a:r>
            <a:r>
              <a:rPr lang="en-US" altLang="en-US" dirty="0" smtClean="0"/>
              <a:t>of </a:t>
            </a:r>
            <a:r>
              <a:rPr lang="en-US" altLang="en-US" dirty="0"/>
              <a:t>outcomes from an </a:t>
            </a:r>
            <a:r>
              <a:rPr lang="en-US" altLang="en-US" dirty="0" smtClean="0"/>
              <a:t>experiment.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simple event </a:t>
            </a:r>
            <a:r>
              <a:rPr lang="en-US" altLang="en-US" dirty="0"/>
              <a:t>is an event consisting of exactly one outcome.</a:t>
            </a:r>
          </a:p>
          <a:p>
            <a:r>
              <a:rPr lang="en-US" altLang="en-US" dirty="0"/>
              <a:t>An event has </a:t>
            </a:r>
            <a:r>
              <a:rPr lang="en-US" altLang="en-US" dirty="0">
                <a:solidFill>
                  <a:srgbClr val="C00000"/>
                </a:solidFill>
              </a:rPr>
              <a:t>occurred</a:t>
            </a:r>
            <a:r>
              <a:rPr lang="en-US" altLang="en-US" dirty="0"/>
              <a:t> if the resulting outcome is contained in the event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Events are indicated by capital Latin letters.</a:t>
            </a:r>
          </a:p>
          <a:p>
            <a:r>
              <a:rPr lang="en-US" altLang="en-US" dirty="0" smtClean="0"/>
              <a:t>An empty event is indicated by {} or </a:t>
            </a:r>
            <a:r>
              <a:rPr lang="en-US" altLang="en-US" dirty="0">
                <a:cs typeface="Tahoma" panose="020B0604030504040204" pitchFamily="34" charset="0"/>
                <a:sym typeface="Symbol" panose="05050102010706020507" pitchFamily="18" charset="2"/>
              </a:rPr>
              <a:t></a:t>
            </a: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Theory Visualization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5" descr="kokos_04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001" y="1119187"/>
            <a:ext cx="5884763" cy="548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95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6630</TotalTime>
  <Words>633</Words>
  <Application>Microsoft Office PowerPoint</Application>
  <PresentationFormat>On-screen Show (4:3)</PresentationFormat>
  <Paragraphs>148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Symbol</vt:lpstr>
      <vt:lpstr>Tahoma</vt:lpstr>
      <vt:lpstr>Office Theme</vt:lpstr>
      <vt:lpstr>Chapter 4. Probability</vt:lpstr>
      <vt:lpstr>Uses of Probability</vt:lpstr>
      <vt:lpstr>4.1: Experiments, Sample Spaces, and Events - Goals</vt:lpstr>
      <vt:lpstr>Experiment</vt:lpstr>
      <vt:lpstr>Total Number of Outcomes</vt:lpstr>
      <vt:lpstr>Asymmetric Tree Diagram</vt:lpstr>
      <vt:lpstr>Sample Space</vt:lpstr>
      <vt:lpstr>Event</vt:lpstr>
      <vt:lpstr>Set Theory Visualization</vt:lpstr>
      <vt:lpstr>4.2: An Introduction to Probability - Goals</vt:lpstr>
      <vt:lpstr>Introduction to Probability</vt:lpstr>
      <vt:lpstr>Probability</vt:lpstr>
      <vt:lpstr>Bayesian Statistics</vt:lpstr>
      <vt:lpstr>Properties of Probability</vt:lpstr>
      <vt:lpstr>Types of Probabilities</vt:lpstr>
      <vt:lpstr>Probability Rules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384</cp:revision>
  <dcterms:created xsi:type="dcterms:W3CDTF">2010-01-11T21:36:57Z</dcterms:created>
  <dcterms:modified xsi:type="dcterms:W3CDTF">2016-01-21T18:16:18Z</dcterms:modified>
</cp:coreProperties>
</file>